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5" r:id="rId1"/>
  </p:sldMasterIdLst>
  <p:notesMasterIdLst>
    <p:notesMasterId r:id="rId20"/>
  </p:notesMasterIdLst>
  <p:sldIdLst>
    <p:sldId id="256" r:id="rId2"/>
    <p:sldId id="259" r:id="rId3"/>
    <p:sldId id="260" r:id="rId4"/>
    <p:sldId id="264" r:id="rId5"/>
    <p:sldId id="265" r:id="rId6"/>
    <p:sldId id="266" r:id="rId7"/>
    <p:sldId id="272" r:id="rId8"/>
    <p:sldId id="274" r:id="rId9"/>
    <p:sldId id="275" r:id="rId10"/>
    <p:sldId id="273" r:id="rId11"/>
    <p:sldId id="269" r:id="rId12"/>
    <p:sldId id="271" r:id="rId13"/>
    <p:sldId id="270" r:id="rId14"/>
    <p:sldId id="279" r:id="rId15"/>
    <p:sldId id="267" r:id="rId16"/>
    <p:sldId id="278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F82A4-A869-414C-9DA1-083F8C0B3785}" type="datetimeFigureOut">
              <a:rPr lang="ru-UA" smtClean="0"/>
              <a:t>09.06.2025</a:t>
            </a:fld>
            <a:endParaRPr lang="ru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0E41D-2697-4ADD-A6BB-FC1B91D5566D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2222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0E41D-2697-4ADD-A6BB-FC1B91D5566D}" type="slidenum">
              <a:rPr lang="ru-UA" smtClean="0"/>
              <a:t>3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72273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0E41D-2697-4ADD-A6BB-FC1B91D5566D}" type="slidenum">
              <a:rPr lang="ru-UA" smtClean="0"/>
              <a:t>9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82064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0E41D-2697-4ADD-A6BB-FC1B91D5566D}" type="slidenum">
              <a:rPr lang="ru-UA" smtClean="0"/>
              <a:t>12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780002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E7B88FCD-6808-4851-ACB5-2802E46E9B9E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83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DB812-41B0-4673-A1EE-D813AF981130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29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B8CCF-FF7A-49C0-928C-C6874A48E002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9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5F805-CCB1-401A-BA67-7632C2099065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6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3ECE09F-CC9E-4B5D-B827-4BBC38885904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38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26942-844B-480A-BD1F-EE82E1E348FD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27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6E871-E5F5-4980-B655-B544E891CFBD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5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BBAC-ED56-4297-AF83-9834B2C3FC9B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396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2375-A7A4-46FC-947E-917FD6B8BD26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40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D31D-4D96-4E67-89D8-BF9366BE6B43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793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CA2D399E-985B-42A1-96CC-BCC0B755CE56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2513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ru-UA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E0E668-5C3D-42C2-A92A-9F08B6719249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1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Цветной жидкостной контур">
            <a:extLst>
              <a:ext uri="{FF2B5EF4-FFF2-40B4-BE49-F238E27FC236}">
                <a16:creationId xmlns:a16="http://schemas.microsoft.com/office/drawing/2014/main" id="{50DC1B23-92D6-8613-D412-9F6CCF723CF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75000"/>
          </a:blip>
          <a:srcRect l="9091" t="13818" b="1313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CF2EDA-1A75-392A-2B22-C480EAB49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4207" y="2314901"/>
            <a:ext cx="6859793" cy="1378170"/>
          </a:xfrm>
        </p:spPr>
        <p:txBody>
          <a:bodyPr>
            <a:normAutofit fontScale="90000"/>
          </a:bodyPr>
          <a:lstStyle/>
          <a:p>
            <a:pPr algn="ctr"/>
            <a:r>
              <a:rPr lang="uk-UA" sz="3200" kern="0" dirty="0"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Веб</a:t>
            </a:r>
            <a:r>
              <a:rPr lang="ru-RU" sz="3200" kern="0" dirty="0"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-</a:t>
            </a:r>
            <a:r>
              <a:rPr lang="uk-UA" sz="3200" kern="0" dirty="0"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система «Онлайн аукціон для </a:t>
            </a:r>
            <a:r>
              <a:rPr lang="uk-UA" sz="3200" kern="0"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рідкісних ПРЕДМЕТІВ»</a:t>
            </a:r>
            <a:r>
              <a:rPr lang="ru-RU" sz="3200" kern="0" dirty="0"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. </a:t>
            </a:r>
            <a:r>
              <a:rPr lang="uk-UA" sz="3200" kern="0" dirty="0"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Aharoni" panose="02010803020104030203" pitchFamily="2" charset="-79"/>
              </a:rPr>
              <a:t>Клієнтська частина</a:t>
            </a:r>
            <a:r>
              <a:rPr lang="uk-UA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endParaRPr lang="ru-UA" dirty="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6761E8-BC53-787C-BE6C-8D407A7ED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8874" y="4009744"/>
            <a:ext cx="2931417" cy="1712345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ru-RU" b="1" dirty="0" err="1"/>
              <a:t>Виконав</a:t>
            </a:r>
            <a:r>
              <a:rPr lang="en-US" b="1" dirty="0"/>
              <a:t>:</a:t>
            </a:r>
            <a:endParaRPr lang="uk-UA" b="1" dirty="0"/>
          </a:p>
          <a:p>
            <a:pPr algn="l">
              <a:spcBef>
                <a:spcPts val="0"/>
              </a:spcBef>
            </a:pPr>
            <a:r>
              <a:rPr lang="uk-UA" b="1" dirty="0" err="1"/>
              <a:t>ст</a:t>
            </a:r>
            <a:r>
              <a:rPr lang="en-US" b="1" dirty="0"/>
              <a:t>. </a:t>
            </a:r>
            <a:r>
              <a:rPr lang="uk-UA" b="1" dirty="0" err="1"/>
              <a:t>гр</a:t>
            </a:r>
            <a:r>
              <a:rPr lang="en-US" b="1" dirty="0"/>
              <a:t>.</a:t>
            </a:r>
            <a:r>
              <a:rPr lang="uk-UA" b="1" dirty="0"/>
              <a:t> ПЗПІ-21-8 Мартинов Арсеній Владиславович </a:t>
            </a:r>
            <a:r>
              <a:rPr lang="uk-UA" dirty="0">
                <a:solidFill>
                  <a:srgbClr val="FFFFFF"/>
                </a:solidFill>
              </a:rPr>
              <a:t>	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C77958F9-CE47-9601-8B8D-15838D74C9ED}"/>
              </a:ext>
            </a:extLst>
          </p:cNvPr>
          <p:cNvSpPr txBox="1">
            <a:spLocks/>
          </p:cNvSpPr>
          <p:nvPr/>
        </p:nvSpPr>
        <p:spPr>
          <a:xfrm>
            <a:off x="8110217" y="4181194"/>
            <a:ext cx="2518552" cy="8881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600" b="1" dirty="0" err="1"/>
              <a:t>Керівник</a:t>
            </a:r>
            <a:r>
              <a:rPr lang="en-US" sz="1600" b="1" dirty="0"/>
              <a:t>:</a:t>
            </a:r>
            <a:endParaRPr lang="uk-UA" sz="1600" b="1" dirty="0"/>
          </a:p>
          <a:p>
            <a:pPr>
              <a:spcBef>
                <a:spcPts val="0"/>
              </a:spcBef>
            </a:pPr>
            <a:r>
              <a:rPr lang="uk-UA" sz="1600" b="1" kern="0" dirty="0" err="1">
                <a:effectLst/>
                <a:ea typeface="Times New Roman" panose="02020603050405020304" pitchFamily="18" charset="0"/>
              </a:rPr>
              <a:t>ст.викл</a:t>
            </a:r>
            <a:r>
              <a:rPr lang="uk-UA" sz="1600" b="1" kern="0" dirty="0">
                <a:effectLst/>
                <a:ea typeface="Times New Roman" panose="02020603050405020304" pitchFamily="18" charset="0"/>
              </a:rPr>
              <a:t>. кафедри ПІ Олександр ОЛІЙНИК</a:t>
            </a:r>
            <a:r>
              <a:rPr lang="uk-UA" sz="1600" dirty="0"/>
              <a:t>	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D6A81-9EE3-49D7-14CF-824E996E9C17}"/>
              </a:ext>
            </a:extLst>
          </p:cNvPr>
          <p:cNvSpPr txBox="1"/>
          <p:nvPr/>
        </p:nvSpPr>
        <p:spPr>
          <a:xfrm>
            <a:off x="3270675" y="316683"/>
            <a:ext cx="571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/>
              <a:t>Харківський національний університет радіоелектроніки</a:t>
            </a: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35906-2AA1-14E6-6674-4113CAC93F21}"/>
              </a:ext>
            </a:extLst>
          </p:cNvPr>
          <p:cNvSpPr txBox="1"/>
          <p:nvPr/>
        </p:nvSpPr>
        <p:spPr>
          <a:xfrm>
            <a:off x="4191755" y="633356"/>
            <a:ext cx="3378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Кваліфікаційна робота бакалавра</a:t>
            </a:r>
            <a:endParaRPr lang="ru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6BD4A-E97C-EE6E-3A49-5A0893D89250}"/>
              </a:ext>
            </a:extLst>
          </p:cNvPr>
          <p:cNvSpPr txBox="1"/>
          <p:nvPr/>
        </p:nvSpPr>
        <p:spPr>
          <a:xfrm>
            <a:off x="4135574" y="39643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Міністерство освіти і науки України</a:t>
            </a:r>
            <a:endParaRPr lang="ru-UA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2F5AC2E-32D1-0C88-3BF2-12472B85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1153" y="6515779"/>
            <a:ext cx="2111881" cy="228600"/>
          </a:xfrm>
        </p:spPr>
        <p:txBody>
          <a:bodyPr/>
          <a:lstStyle/>
          <a:p>
            <a:fld id="{BD8A8A1B-4E1E-43EF-8A39-7D4A3879B941}" type="slidenum">
              <a:rPr lang="en-US" sz="3200" smtClean="0"/>
              <a:pPr/>
              <a:t>1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851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541324-001B-010E-D014-C9173AAEF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00BBCA3-D0FA-93D8-E028-AF339D764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B5502CAB-6C66-8DF7-50E2-0E2E11C06C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708" b="9935"/>
          <a:stretch>
            <a:fillRect/>
          </a:stretch>
        </p:blipFill>
        <p:spPr>
          <a:xfrm>
            <a:off x="21" y="11"/>
            <a:ext cx="12191979" cy="68579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58E72C-F34B-98CD-0928-3DDC2587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>ПРОЕКТУВАННЯ КЛІЄНТСЬКОЇ ЧАСТИНИ</a:t>
            </a:r>
            <a:endParaRPr lang="ru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EC48CE-330B-8C78-CDB9-522E7396C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7D9657B-DB82-F065-F1DD-4E153CAC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Рисунок 5" descr="Изображение выглядит как текст, диаграмма, План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A41C7D7-7860-7289-8A47-0B4538D74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343" y="2014194"/>
            <a:ext cx="3762507" cy="4083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21DEC4-0994-71B0-FC07-B51C50D0D123}"/>
              </a:ext>
            </a:extLst>
          </p:cNvPr>
          <p:cNvSpPr txBox="1"/>
          <p:nvPr/>
        </p:nvSpPr>
        <p:spPr>
          <a:xfrm>
            <a:off x="4080865" y="6128118"/>
            <a:ext cx="4030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sz="2400" dirty="0">
                <a:solidFill>
                  <a:schemeClr val="bg1"/>
                </a:solidFill>
              </a:rPr>
              <a:t>ДІАГРАМА КОМПОНЕНТІВ</a:t>
            </a:r>
            <a:endParaRPr lang="ru-U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113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146185-CB5D-1066-8C74-9982B5961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FFD4902-D465-8984-A367-D94D8B7DF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AF6ADADC-4CA7-2C10-3B2E-807CBE1B3B8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colorTemperature colorTemp="53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9708" b="9935"/>
          <a:stretch>
            <a:fillRect/>
          </a:stretch>
        </p:blipFill>
        <p:spPr>
          <a:xfrm>
            <a:off x="21" y="11"/>
            <a:ext cx="12191979" cy="68579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C8447-0F49-E02E-ADA8-389DF0BEB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678" y="272528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uk-UA" dirty="0"/>
              <a:t>ОПИС ПРОГРАМНИХ РІШЕНЬ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270A4-0433-8672-179C-1D56C9300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/>
              <a:t>	</a:t>
            </a:r>
            <a:br>
              <a:rPr lang="ru-RU"/>
            </a:br>
            <a:endParaRPr lang="ru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7758B7-3FED-4578-3F0D-2D00E42F5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640393-514D-6564-34D8-06D72C70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108BD5-26B3-56D3-EEA3-841971365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685" y="1780444"/>
            <a:ext cx="1573781" cy="12541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5F4907-3639-63CE-C9A0-05B3124585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433" y="2181682"/>
            <a:ext cx="2228111" cy="125410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Шрифт, Графика, логотип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6280838-5A61-54EB-64E9-11A435D4F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45" y="4045583"/>
            <a:ext cx="3750466" cy="2078383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Графика, логотип, круг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809E3B7-41AE-25AF-759D-8E5CEF4F83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293" y="3815784"/>
            <a:ext cx="1937239" cy="1937239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Шрифт, Графика, логотип, 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6E40C40-2DCE-4AB9-EF3D-2AE0DB4828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659" y="1887173"/>
            <a:ext cx="2116500" cy="1190531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684E6D8A-CA5A-55BF-6976-AD5CE12A2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22" y="1683784"/>
            <a:ext cx="3556683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UA" altLang="ru-UA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React</a:t>
            </a:r>
            <a:r>
              <a:rPr kumimoji="0" lang="ru-UA" altLang="ru-UA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ru-UA" altLang="ru-UA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створення</a:t>
            </a:r>
            <a:r>
              <a:rPr kumimoji="0" lang="ru-UA" altLang="ru-UA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UA" altLang="ru-UA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інтерфейсу</a:t>
            </a:r>
            <a:r>
              <a:rPr kumimoji="0" lang="ru-UA" altLang="ru-UA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UA" altLang="ru-UA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користувача</a:t>
            </a:r>
            <a:r>
              <a:rPr kumimoji="0" lang="ru-UA" altLang="ru-UA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на </a:t>
            </a:r>
            <a:r>
              <a:rPr kumimoji="0" lang="ru-UA" altLang="ru-UA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основі</a:t>
            </a:r>
            <a:r>
              <a:rPr kumimoji="0" lang="ru-UA" altLang="ru-UA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UA" altLang="ru-UA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компонентів</a:t>
            </a:r>
            <a:endParaRPr kumimoji="0" lang="ru-UA" altLang="ru-UA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UA" altLang="ru-UA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TypeScript</a:t>
            </a:r>
            <a:r>
              <a:rPr lang="ru-UA" altLang="ru-UA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— </a:t>
            </a:r>
            <a:r>
              <a:rPr lang="ru-UA" altLang="ru-UA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типобезпечне</a:t>
            </a:r>
            <a:r>
              <a:rPr lang="ru-UA" altLang="ru-UA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ru-UA" altLang="ru-UA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розширення</a:t>
            </a:r>
            <a:r>
              <a:rPr lang="ru-UA" altLang="ru-UA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JavaScript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ru-UA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ru-UA" altLang="ru-UA" sz="18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xios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обмін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даними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з API (HTTP-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запити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UA" altLang="ru-UA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SCSS (</a:t>
            </a:r>
            <a:r>
              <a:rPr kumimoji="0" lang="ru-UA" altLang="ru-UA" sz="18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Sassy</a:t>
            </a:r>
            <a:r>
              <a:rPr kumimoji="0" lang="ru-UA" altLang="ru-UA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CSS)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зручне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розширення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CSS для 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стилізації</a:t>
            </a:r>
            <a:endParaRPr kumimoji="0" lang="ru-UA" altLang="ru-UA" sz="1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UA" altLang="ru-UA" sz="18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React</a:t>
            </a:r>
            <a:r>
              <a:rPr kumimoji="0" lang="ru-UA" altLang="ru-UA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UA" altLang="ru-UA" sz="18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Router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маршрутизація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сторінок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у SPA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UA" altLang="ru-UA" sz="18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React</a:t>
            </a:r>
            <a:r>
              <a:rPr kumimoji="0" lang="ru-UA" altLang="ru-UA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UA" altLang="ru-UA" sz="18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Hooks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керування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станом (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useState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useEffect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useContext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UA" altLang="ru-UA" sz="18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Bootstrap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готові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UI-</a:t>
            </a:r>
            <a:r>
              <a:rPr kumimoji="0" lang="ru-UA" altLang="ru-UA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компоненти</a:t>
            </a:r>
            <a:r>
              <a:rPr kumimoji="0" lang="ru-UA" altLang="ru-UA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та адаптивна верстка</a:t>
            </a:r>
          </a:p>
        </p:txBody>
      </p:sp>
    </p:spTree>
    <p:extLst>
      <p:ext uri="{BB962C8B-B14F-4D97-AF65-F5344CB8AC3E}">
        <p14:creationId xmlns:p14="http://schemas.microsoft.com/office/powerpoint/2010/main" val="3054878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57A921-797E-9B2A-4C65-8019E3CBC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99958FA-BDAF-5C58-ABED-B7469EC6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9F626C54-5DA1-982E-5C64-40D439DC14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708" b="9935"/>
          <a:stretch>
            <a:fillRect/>
          </a:stretch>
        </p:blipFill>
        <p:spPr>
          <a:xfrm>
            <a:off x="-3196" y="11"/>
            <a:ext cx="12191979" cy="68579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01C80-D067-6DC2-3E05-160B48C00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593" y="204436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uk-UA"/>
              <a:t>ПРИКЛАДИ РЕАЛІЗАЦІЇ СИСТЕМИ</a:t>
            </a:r>
            <a:endParaRPr lang="ru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E33E83-CF79-AE66-A6C0-4B31F0068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F1A0C1-CA86-D363-47E9-6D9B353FA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Рисунок 6" descr="Изображение выглядит как текст, программное обеспечение, Значок на компьютере, веб-страниц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1A9E9E7-46B7-269C-ABAD-B96B33114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2" y="2397471"/>
            <a:ext cx="4834715" cy="2914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744B98-549C-BF81-2EB6-794EB167E173}"/>
              </a:ext>
            </a:extLst>
          </p:cNvPr>
          <p:cNvSpPr txBox="1"/>
          <p:nvPr/>
        </p:nvSpPr>
        <p:spPr>
          <a:xfrm>
            <a:off x="451526" y="1755921"/>
            <a:ext cx="5160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ІНТЕРФЕЙС ГОЛОВНОЇ СТОРІНКИ</a:t>
            </a:r>
            <a:endParaRPr lang="ru-UA" sz="2400" b="1" dirty="0">
              <a:solidFill>
                <a:schemeClr val="accent1"/>
              </a:solidFill>
            </a:endParaRPr>
          </a:p>
        </p:txBody>
      </p:sp>
      <p:pic>
        <p:nvPicPr>
          <p:cNvPr id="12" name="Рисунок 11" descr="Изображение выглядит как текст, снимок экрана, программное обеспечение, Мультимедийное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5432195-6920-06D1-36F3-BF843FA180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109" y="1366911"/>
            <a:ext cx="4467819" cy="261858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DCD2251-B2E5-AF3C-920B-A17D237685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586" y="4223224"/>
            <a:ext cx="2970864" cy="234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30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8E60E0-0FC1-ABDB-A5D5-59F17DEAB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1387C0A-1073-D353-0425-1D2AD264E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020478C1-258F-D109-2B54-47D359B60D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112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708" b="9935"/>
          <a:stretch>
            <a:fillRect/>
          </a:stretch>
        </p:blipFill>
        <p:spPr>
          <a:xfrm>
            <a:off x="21" y="11"/>
            <a:ext cx="12191979" cy="68579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3AA592-B818-7D5D-13E1-62DF0565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46304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>ПРИКЛАДИ РЕАЛІЗАЦІЇ СИСТЕМИ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5F9DB5-9965-69E0-F68A-D65B23F71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/>
              <a:t>	</a:t>
            </a:r>
            <a:br>
              <a:rPr lang="ru-RU" dirty="0"/>
            </a:br>
            <a:endParaRPr lang="ru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FE8BF1-ABDB-1B36-BF2F-2FF8CDE3B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1DA0CB-51A6-E6FA-A31C-3410C3F0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Рисунок 6" descr="Изображение выглядит как текст, снимок экрана, программное обеспечение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CDB5863-32E5-0016-3464-1FBDD589D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3" y="2077909"/>
            <a:ext cx="4733925" cy="26623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D339BC-7542-E772-91F0-434880264397}"/>
              </a:ext>
            </a:extLst>
          </p:cNvPr>
          <p:cNvSpPr txBox="1"/>
          <p:nvPr/>
        </p:nvSpPr>
        <p:spPr>
          <a:xfrm>
            <a:off x="594985" y="1444152"/>
            <a:ext cx="43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МОДУЛЬ СТВОРЕННЯ ЛОТІВ</a:t>
            </a:r>
            <a:endParaRPr lang="ru-UA" sz="2400" b="1" dirty="0">
              <a:solidFill>
                <a:schemeClr val="accent1"/>
              </a:solidFill>
            </a:endParaRPr>
          </a:p>
        </p:txBody>
      </p:sp>
      <p:pic>
        <p:nvPicPr>
          <p:cNvPr id="10" name="Рисунок 9" descr="Изображение выглядит как текст, снимок экрана, программное обеспечение, Мультимедийное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2A8D1F8-4682-1E5B-4EFE-0699EF3C4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609" y="1274334"/>
            <a:ext cx="3508643" cy="263845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программное обеспечение, Мультимедийное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2BC42DB-B687-1625-784B-421AB1078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15" y="4069080"/>
            <a:ext cx="3851354" cy="249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055984-E004-8173-3ED4-6CF846949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C0C3499-FD85-6430-40B9-7DA3ADA51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B28B9543-F359-3F0B-C0EC-6ABA8B401E8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708" b="9935"/>
          <a:stretch>
            <a:fillRect/>
          </a:stretch>
        </p:blipFill>
        <p:spPr>
          <a:xfrm>
            <a:off x="21" y="11"/>
            <a:ext cx="12191979" cy="68579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F2FC68-1A8E-E6B0-3E9F-98B309EEE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37744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>ПРИКЛАДИ РЕАЛІЗАЦІЇ СИСТЕМИ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19467F-9FB4-A13F-30BB-E25E0880A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/>
              <a:t>	</a:t>
            </a:r>
            <a:br>
              <a:rPr lang="ru-RU" dirty="0"/>
            </a:br>
            <a:endParaRPr lang="ru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128AF9-7E3C-4158-8E02-278BDCF41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7746E7-6586-98CF-16F9-5BD2A38F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Рисунок 6" descr="Изображение выглядит как текст, программное обеспечение, Шрифт, веб-страниц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7204911-D570-291F-ADF3-2750527DD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373" y="2034544"/>
            <a:ext cx="4730545" cy="2359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374BBB-F8D4-CEFE-2D83-B13EC3544CAF}"/>
              </a:ext>
            </a:extLst>
          </p:cNvPr>
          <p:cNvSpPr txBox="1"/>
          <p:nvPr/>
        </p:nvSpPr>
        <p:spPr>
          <a:xfrm>
            <a:off x="6371365" y="1558622"/>
            <a:ext cx="5609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СТОРІНКА ПРОФІЛЮ КОРИСТУВАЧА</a:t>
            </a:r>
            <a:endParaRPr lang="ru-UA" sz="2400" b="1" dirty="0">
              <a:solidFill>
                <a:schemeClr val="accent1"/>
              </a:solidFill>
            </a:endParaRPr>
          </a:p>
        </p:txBody>
      </p:sp>
      <p:pic>
        <p:nvPicPr>
          <p:cNvPr id="10" name="Рисунок 9" descr="Изображение выглядит как текст, снимок экрана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AE1CBC3-7BA5-855C-07F2-60240D576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96" y="1451387"/>
            <a:ext cx="3631854" cy="256275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программное обеспечение, Мультимедийное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1266AD5-1D3D-0791-BB84-83959EC62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224" y="4125233"/>
            <a:ext cx="4474786" cy="242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1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41BC4C-DD6F-82D3-5381-64FBB5E42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3A4AAF4B-4396-633A-DC77-9B9944B862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9643"/>
          <a:stretch>
            <a:fillRect/>
          </a:stretch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AF66D-2B1C-0DB3-981E-F98CD3FA3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uk-UA" sz="4400" dirty="0"/>
              <a:t>ТЕСТУВАННЯ ПРОГРАМНОГО ЗАБЕЗПЕЧЕННЯ</a:t>
            </a:r>
            <a:endParaRPr lang="ru-UA" sz="4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8C9A17-AD49-F191-CFF5-D4987F6B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6307672"/>
            <a:ext cx="1463040" cy="27432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BD8A8A1B-4E1E-43EF-8A39-7D4A3879B941}" type="slidenum">
              <a:rPr lang="en-US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pic>
        <p:nvPicPr>
          <p:cNvPr id="10" name="Объект 9" descr="Изображение выглядит как текст, снимок экрана, Шрифт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706A0BD-F8E8-1436-259E-3665A98CB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81" y="2944145"/>
            <a:ext cx="4958334" cy="3000266"/>
          </a:xfrm>
        </p:spPr>
      </p:pic>
      <p:pic>
        <p:nvPicPr>
          <p:cNvPr id="12" name="Рисунок 11" descr="Изображение выглядит как текст, снимок экрана, Шрифт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38B68CF-8890-CE18-38E7-1917BC7F10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02" y="2014194"/>
            <a:ext cx="5555943" cy="30002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6181CB-19C8-9217-8627-28698C23B7A2}"/>
              </a:ext>
            </a:extLst>
          </p:cNvPr>
          <p:cNvSpPr txBox="1"/>
          <p:nvPr/>
        </p:nvSpPr>
        <p:spPr>
          <a:xfrm>
            <a:off x="1002672" y="252173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Тест-кейс №1- Тестування реєстрації</a:t>
            </a:r>
            <a:endParaRPr lang="ru-UA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ACA425-D2F5-62EC-5206-B5B88CED011D}"/>
              </a:ext>
            </a:extLst>
          </p:cNvPr>
          <p:cNvSpPr txBox="1"/>
          <p:nvPr/>
        </p:nvSpPr>
        <p:spPr>
          <a:xfrm>
            <a:off x="6786327" y="1644857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Тест-кейс №</a:t>
            </a:r>
            <a:r>
              <a:rPr lang="uk-UA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uk-UA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Тестування додавання аукціону</a:t>
            </a:r>
            <a:endParaRPr lang="ru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45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57B37-6804-8A41-2B1A-B9568D173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CD68C32-41E3-A11B-EC78-B746E0635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11839728-BB65-B420-10E8-FC8F149A6D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9643"/>
          <a:stretch>
            <a:fillRect/>
          </a:stretch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B678C-FE28-F56F-49AC-FEEB7C26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570" y="550328"/>
            <a:ext cx="10866120" cy="1371600"/>
          </a:xfrm>
        </p:spPr>
        <p:txBody>
          <a:bodyPr>
            <a:normAutofit/>
          </a:bodyPr>
          <a:lstStyle/>
          <a:p>
            <a:pPr algn="ctr"/>
            <a:r>
              <a:rPr lang="uk-UA" sz="4400" dirty="0"/>
              <a:t>ТЕСТУВАННЯ ПРОГРАМНОГО ЗАБЕЗПЕЧЕННЯ</a:t>
            </a:r>
            <a:endParaRPr lang="ru-UA" sz="4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B9DA9A-10DA-5ED4-C046-50BBDE4C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6307672"/>
            <a:ext cx="1463040" cy="27432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BD8A8A1B-4E1E-43EF-8A39-7D4A3879B941}" type="slidenum">
              <a:rPr lang="en-US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D56DFA-E913-25AE-14EA-0C73A77F0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546F3F-5CE0-6416-6D9C-0C56E4665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46" y="2194392"/>
            <a:ext cx="2483715" cy="41132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3D166A-AD7E-29A4-44C0-F9A11D99B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387" y="3153539"/>
            <a:ext cx="6296025" cy="28860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EFD609-C1D9-9E50-0C10-EEB1D6E85291}"/>
              </a:ext>
            </a:extLst>
          </p:cNvPr>
          <p:cNvSpPr txBox="1"/>
          <p:nvPr/>
        </p:nvSpPr>
        <p:spPr>
          <a:xfrm>
            <a:off x="5835412" y="2022629"/>
            <a:ext cx="6097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Було</a:t>
            </a:r>
            <a:r>
              <a:rPr lang="ru-RU" dirty="0"/>
              <a:t> проведено </a:t>
            </a:r>
            <a:r>
              <a:rPr lang="ru-RU" dirty="0" err="1"/>
              <a:t>тестування</a:t>
            </a:r>
            <a:r>
              <a:rPr lang="ru-RU" dirty="0"/>
              <a:t> </a:t>
            </a:r>
            <a:r>
              <a:rPr lang="ru-RU" dirty="0" err="1"/>
              <a:t>клієнтської</a:t>
            </a:r>
            <a:r>
              <a:rPr lang="ru-RU" dirty="0"/>
              <a:t> </a:t>
            </a:r>
            <a:r>
              <a:rPr lang="ru-RU" dirty="0" err="1"/>
              <a:t>частини</a:t>
            </a:r>
            <a:r>
              <a:rPr lang="ru-RU" dirty="0"/>
              <a:t> веб-</a:t>
            </a:r>
            <a:r>
              <a:rPr lang="ru-RU" dirty="0" err="1"/>
              <a:t>застосунку</a:t>
            </a:r>
            <a:r>
              <a:rPr lang="ru-RU" dirty="0"/>
              <a:t> на </a:t>
            </a:r>
            <a:r>
              <a:rPr lang="ru-RU" dirty="0" err="1"/>
              <a:t>пристрої</a:t>
            </a:r>
            <a:r>
              <a:rPr lang="ru-RU" dirty="0"/>
              <a:t> iPhone 14 Pro Max у вертикальному та горизонтальному режимах.</a:t>
            </a:r>
            <a:endParaRPr lang="ru-U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1AE6B8-A195-8298-B16E-18629F96E94E}"/>
              </a:ext>
            </a:extLst>
          </p:cNvPr>
          <p:cNvSpPr txBox="1"/>
          <p:nvPr/>
        </p:nvSpPr>
        <p:spPr>
          <a:xfrm>
            <a:off x="1407927" y="1737262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Вертикальний режим</a:t>
            </a:r>
            <a:endParaRPr lang="ru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BB220C-7852-12E3-5D93-F70AA32D8B9A}"/>
              </a:ext>
            </a:extLst>
          </p:cNvPr>
          <p:cNvSpPr txBox="1"/>
          <p:nvPr/>
        </p:nvSpPr>
        <p:spPr>
          <a:xfrm>
            <a:off x="6509577" y="6062528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Горизонтальний режим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966745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D85487-5D7F-6B79-A192-F6DC7DA22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00FB43D5-D67A-7F8D-6B28-8D542E81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9643"/>
          <a:stretch>
            <a:fillRect/>
          </a:stretch>
        </p:blipFill>
        <p:spPr>
          <a:xfrm>
            <a:off x="0" y="11"/>
            <a:ext cx="12191979" cy="68579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84749C-7AA2-0C2D-4F8B-10C53E966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uk-UA" dirty="0"/>
              <a:t>ВИСНОВКИ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08ED7F-9FC5-F4EE-415D-3380ED40A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26" y="2040694"/>
            <a:ext cx="5222340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/>
              <a:t>Подальший</a:t>
            </a:r>
            <a:r>
              <a:rPr lang="ru-RU" dirty="0"/>
              <a:t> </a:t>
            </a:r>
            <a:r>
              <a:rPr lang="ru-RU" dirty="0" err="1"/>
              <a:t>розвиток</a:t>
            </a:r>
            <a:r>
              <a:rPr lang="ru-RU" dirty="0"/>
              <a:t> </a:t>
            </a:r>
            <a:r>
              <a:rPr lang="ru-RU" dirty="0" err="1"/>
              <a:t>системи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включати</a:t>
            </a:r>
            <a:r>
              <a:rPr lang="ru-RU" dirty="0"/>
              <a:t>:</a:t>
            </a:r>
          </a:p>
          <a:p>
            <a:r>
              <a:rPr lang="ru-RU" dirty="0" err="1"/>
              <a:t>впровадження</a:t>
            </a:r>
            <a:r>
              <a:rPr lang="ru-RU" dirty="0"/>
              <a:t> </a:t>
            </a:r>
            <a:r>
              <a:rPr lang="ru-RU" dirty="0" err="1"/>
              <a:t>системи</a:t>
            </a:r>
            <a:r>
              <a:rPr lang="ru-RU" dirty="0"/>
              <a:t> </a:t>
            </a:r>
            <a:r>
              <a:rPr lang="ru-RU" dirty="0" err="1"/>
              <a:t>повідомлень</a:t>
            </a:r>
            <a:r>
              <a:rPr lang="ru-RU" dirty="0"/>
              <a:t> у реальному </a:t>
            </a:r>
            <a:r>
              <a:rPr lang="ru-RU" dirty="0" err="1"/>
              <a:t>часі</a:t>
            </a:r>
            <a:r>
              <a:rPr lang="en-US" dirty="0"/>
              <a:t>;</a:t>
            </a:r>
          </a:p>
          <a:p>
            <a:r>
              <a:rPr lang="ru-RU" dirty="0" err="1"/>
              <a:t>додавання</a:t>
            </a:r>
            <a:r>
              <a:rPr lang="ru-RU" dirty="0"/>
              <a:t> </a:t>
            </a:r>
            <a:r>
              <a:rPr lang="ru-RU" dirty="0" err="1"/>
              <a:t>мобільної</a:t>
            </a:r>
            <a:r>
              <a:rPr lang="ru-RU" dirty="0"/>
              <a:t> </a:t>
            </a:r>
            <a:r>
              <a:rPr lang="ru-RU" dirty="0" err="1"/>
              <a:t>версії</a:t>
            </a:r>
            <a:r>
              <a:rPr lang="en-US" dirty="0"/>
              <a:t>;</a:t>
            </a:r>
            <a:endParaRPr lang="uk-UA" dirty="0"/>
          </a:p>
          <a:p>
            <a:r>
              <a:rPr lang="uk-UA" dirty="0"/>
              <a:t>додавання інтегрованого конвертора</a:t>
            </a:r>
            <a:r>
              <a:rPr lang="en-US" dirty="0"/>
              <a:t>;</a:t>
            </a:r>
            <a:endParaRPr lang="uk-UA" dirty="0"/>
          </a:p>
          <a:p>
            <a:r>
              <a:rPr lang="uk-UA" dirty="0"/>
              <a:t>чат між користувачами</a:t>
            </a:r>
            <a:r>
              <a:rPr lang="en-US" dirty="0"/>
              <a:t>;</a:t>
            </a:r>
            <a:endParaRPr lang="ru-UA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BC9508-EC55-0188-68DE-2AC06D71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6307672"/>
            <a:ext cx="1463040" cy="27432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BD8A8A1B-4E1E-43EF-8A39-7D4A3879B941}" type="slidenum">
              <a:rPr lang="en-US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867BCFEC-0F64-8BD3-6149-AB99E935303E}"/>
              </a:ext>
            </a:extLst>
          </p:cNvPr>
          <p:cNvSpPr txBox="1">
            <a:spLocks/>
          </p:cNvSpPr>
          <p:nvPr/>
        </p:nvSpPr>
        <p:spPr>
          <a:xfrm>
            <a:off x="699604" y="2044806"/>
            <a:ext cx="522234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ru-RU" dirty="0" err="1"/>
              <a:t>Реалізовано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 err="1"/>
              <a:t>клієнтська</a:t>
            </a:r>
            <a:r>
              <a:rPr lang="ru-RU" dirty="0"/>
              <a:t> </a:t>
            </a:r>
            <a:r>
              <a:rPr lang="ru-RU" dirty="0" err="1"/>
              <a:t>частина</a:t>
            </a:r>
            <a:r>
              <a:rPr lang="ru-RU" dirty="0"/>
              <a:t> веб-</a:t>
            </a:r>
            <a:r>
              <a:rPr lang="ru-RU" dirty="0" err="1"/>
              <a:t>застосунку</a:t>
            </a:r>
            <a:r>
              <a:rPr lang="en-US" dirty="0"/>
              <a:t>;</a:t>
            </a:r>
          </a:p>
          <a:p>
            <a:r>
              <a:rPr lang="ru-RU" dirty="0" err="1"/>
              <a:t>авторизація</a:t>
            </a:r>
            <a:r>
              <a:rPr lang="ru-RU" dirty="0"/>
              <a:t> та </a:t>
            </a:r>
            <a:r>
              <a:rPr lang="ru-RU" dirty="0" err="1"/>
              <a:t>реєстрація</a:t>
            </a:r>
            <a:r>
              <a:rPr lang="ru-RU" dirty="0"/>
              <a:t> </a:t>
            </a:r>
            <a:r>
              <a:rPr lang="ru-RU" dirty="0" err="1"/>
              <a:t>користувачів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лотів</a:t>
            </a:r>
            <a:r>
              <a:rPr lang="en-US" dirty="0"/>
              <a:t>;</a:t>
            </a:r>
          </a:p>
          <a:p>
            <a:r>
              <a:rPr lang="uk-UA" dirty="0"/>
              <a:t>фільтрація та сортування лотів</a:t>
            </a:r>
            <a:r>
              <a:rPr lang="en-US" dirty="0"/>
              <a:t>;</a:t>
            </a:r>
          </a:p>
          <a:p>
            <a:r>
              <a:rPr lang="ru-RU" dirty="0" err="1"/>
              <a:t>можливість</a:t>
            </a:r>
            <a:r>
              <a:rPr lang="ru-RU" dirty="0"/>
              <a:t> </a:t>
            </a:r>
            <a:r>
              <a:rPr lang="ru-RU" dirty="0" err="1"/>
              <a:t>робити</a:t>
            </a:r>
            <a:r>
              <a:rPr lang="ru-RU" dirty="0"/>
              <a:t> ставки в </a:t>
            </a:r>
            <a:r>
              <a:rPr lang="ru-RU" dirty="0" err="1"/>
              <a:t>аукціонах</a:t>
            </a:r>
            <a:r>
              <a:rPr lang="en-US" dirty="0"/>
              <a:t>;</a:t>
            </a:r>
          </a:p>
          <a:p>
            <a:r>
              <a:rPr lang="uk-UA" dirty="0"/>
              <a:t>можливість писати відгуки</a:t>
            </a:r>
            <a:r>
              <a:rPr lang="en-US" dirty="0"/>
              <a:t>;</a:t>
            </a:r>
            <a:endParaRPr lang="uk-UA" dirty="0"/>
          </a:p>
          <a:p>
            <a:r>
              <a:rPr lang="uk-UA" dirty="0"/>
              <a:t>робити покупки</a:t>
            </a:r>
            <a:r>
              <a:rPr lang="en-US" dirty="0"/>
              <a:t>;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477984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8D9A95-7B81-3657-D250-B67E5F168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37">
            <a:extLst>
              <a:ext uri="{FF2B5EF4-FFF2-40B4-BE49-F238E27FC236}">
                <a16:creationId xmlns:a16="http://schemas.microsoft.com/office/drawing/2014/main" id="{1B5D6631-F74B-410E-B60D-7C97D6D77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UA"/>
          </a:p>
        </p:txBody>
      </p:sp>
      <p:sp>
        <p:nvSpPr>
          <p:cNvPr id="60" name="Rectangle 39">
            <a:extLst>
              <a:ext uri="{FF2B5EF4-FFF2-40B4-BE49-F238E27FC236}">
                <a16:creationId xmlns:a16="http://schemas.microsoft.com/office/drawing/2014/main" id="{6F300CB1-0412-47A2-BA30-07135C98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62" name="Rectangle 41">
            <a:extLst>
              <a:ext uri="{FF2B5EF4-FFF2-40B4-BE49-F238E27FC236}">
                <a16:creationId xmlns:a16="http://schemas.microsoft.com/office/drawing/2014/main" id="{C1AC820A-F7A7-46F3-933A-2CCC7201D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ru-UA"/>
          </a:p>
        </p:txBody>
      </p:sp>
      <p:sp>
        <p:nvSpPr>
          <p:cNvPr id="64" name="Rectangle 43">
            <a:extLst>
              <a:ext uri="{FF2B5EF4-FFF2-40B4-BE49-F238E27FC236}">
                <a16:creationId xmlns:a16="http://schemas.microsoft.com/office/drawing/2014/main" id="{8DAFCA3D-277C-4C06-BC17-5108F3A70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UA"/>
          </a:p>
        </p:txBody>
      </p:sp>
      <p:grpSp>
        <p:nvGrpSpPr>
          <p:cNvPr id="65" name="Group 45">
            <a:extLst>
              <a:ext uri="{FF2B5EF4-FFF2-40B4-BE49-F238E27FC236}">
                <a16:creationId xmlns:a16="http://schemas.microsoft.com/office/drawing/2014/main" id="{5457DF47-900A-447E-9B61-2B94B7495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4772325-EEFF-4BA8-841C-29A78A2E4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D3094C5-7785-41DD-B095-217D26651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D3CF66E-289D-4AB8-85D9-C0B9AE18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50">
            <a:extLst>
              <a:ext uri="{FF2B5EF4-FFF2-40B4-BE49-F238E27FC236}">
                <a16:creationId xmlns:a16="http://schemas.microsoft.com/office/drawing/2014/main" id="{D257F3E5-1ADA-4174-A122-264DF55ED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64399DA4-A1F0-2CBB-747D-A8B33D08C0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9643"/>
          <a:stretch>
            <a:fillRect/>
          </a:stretch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67" name="Rectangle 52">
            <a:extLst>
              <a:ext uri="{FF2B5EF4-FFF2-40B4-BE49-F238E27FC236}">
                <a16:creationId xmlns:a16="http://schemas.microsoft.com/office/drawing/2014/main" id="{49F9D678-1B6C-430B-AA2E-B98A54B9D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alpha val="94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68" name="Rectangle 54">
            <a:extLst>
              <a:ext uri="{FF2B5EF4-FFF2-40B4-BE49-F238E27FC236}">
                <a16:creationId xmlns:a16="http://schemas.microsoft.com/office/drawing/2014/main" id="{B7B60D0B-524B-45F4-9CA7-869B07027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ru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D42705-B761-629D-8872-198F4FC2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708" y="2091263"/>
            <a:ext cx="9068586" cy="259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7200" cap="all" spc="-100"/>
              <a:t>ДЯКУЮ ЗА УВАГУ!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B15D433-80EF-462B-96DF-889FD5ECD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UA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F42156-FFCF-44B5-9182-C3874A7D8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276F6D4-D0B6-44A4-AC25-5083664D8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3ECEBF8-5932-4696-842A-35F4B913D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CA68DB7-5592-A245-AC55-E2D69C27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8191" y="6515100"/>
            <a:ext cx="2111881" cy="228600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BD8A8A1B-4E1E-43EF-8A39-7D4A3879B941}" type="slidenum">
              <a:rPr lang="en-US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EF25B868-0716-3E7D-C29D-DBCC10743F8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9708" b="9935"/>
          <a:stretch>
            <a:fillRect/>
          </a:stretch>
        </p:blipFill>
        <p:spPr>
          <a:xfrm>
            <a:off x="21" y="-11306"/>
            <a:ext cx="12191979" cy="68579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29457D-0E50-BDB1-FA77-D4F8A4C1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uk-UA" b="1" dirty="0"/>
              <a:t>Мета роботи</a:t>
            </a:r>
            <a:endParaRPr lang="ru-UA" b="1" dirty="0"/>
          </a:p>
        </p:txBody>
      </p:sp>
      <p:pic>
        <p:nvPicPr>
          <p:cNvPr id="6" name="Объект 5" descr="Изображение выглядит как снимок экрана, мультфильм, Мультфильм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8D579AE-B81B-754C-BE7B-3057F0AFC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01" y="2132013"/>
            <a:ext cx="5695924" cy="320352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D7E602-4EC4-29CB-782D-53094478EC4F}"/>
              </a:ext>
            </a:extLst>
          </p:cNvPr>
          <p:cNvSpPr txBox="1"/>
          <p:nvPr/>
        </p:nvSpPr>
        <p:spPr>
          <a:xfrm>
            <a:off x="509541" y="2582447"/>
            <a:ext cx="51669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Розробити</a:t>
            </a:r>
            <a:r>
              <a:rPr lang="ru-RU" dirty="0"/>
              <a:t> </a:t>
            </a:r>
            <a:r>
              <a:rPr lang="ru-RU" dirty="0" err="1"/>
              <a:t>вебзастосунок</a:t>
            </a:r>
            <a:r>
              <a:rPr lang="ru-RU" dirty="0"/>
              <a:t> для онлайн-</a:t>
            </a:r>
            <a:r>
              <a:rPr lang="ru-RU" dirty="0" err="1"/>
              <a:t>аукціонів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дозволяє</a:t>
            </a:r>
            <a:r>
              <a:rPr lang="ru-RU" dirty="0"/>
              <a:t> </a:t>
            </a:r>
            <a:r>
              <a:rPr lang="ru-RU" dirty="0" err="1"/>
              <a:t>користувачам</a:t>
            </a:r>
            <a:r>
              <a:rPr lang="ru-RU" dirty="0"/>
              <a:t> </a:t>
            </a:r>
            <a:r>
              <a:rPr lang="ru-RU" dirty="0" err="1"/>
              <a:t>додавати</a:t>
            </a:r>
            <a:r>
              <a:rPr lang="ru-RU" dirty="0"/>
              <a:t> </a:t>
            </a:r>
            <a:r>
              <a:rPr lang="ru-RU" dirty="0" err="1"/>
              <a:t>лоти</a:t>
            </a:r>
            <a:r>
              <a:rPr lang="ru-RU" dirty="0"/>
              <a:t>, </a:t>
            </a:r>
            <a:r>
              <a:rPr lang="ru-RU" dirty="0" err="1"/>
              <a:t>робити</a:t>
            </a:r>
            <a:r>
              <a:rPr lang="ru-RU" dirty="0"/>
              <a:t> ставки, </a:t>
            </a:r>
            <a:r>
              <a:rPr lang="ru-RU" dirty="0" err="1"/>
              <a:t>залишати</a:t>
            </a:r>
            <a:r>
              <a:rPr lang="ru-RU" dirty="0"/>
              <a:t> </a:t>
            </a:r>
            <a:r>
              <a:rPr lang="ru-RU" dirty="0" err="1"/>
              <a:t>відгуки</a:t>
            </a:r>
            <a:r>
              <a:rPr lang="ru-RU" dirty="0"/>
              <a:t> та </a:t>
            </a:r>
            <a:r>
              <a:rPr lang="ru-RU" dirty="0" err="1"/>
              <a:t>зручно</a:t>
            </a:r>
            <a:r>
              <a:rPr lang="ru-RU" dirty="0"/>
              <a:t> </a:t>
            </a:r>
            <a:r>
              <a:rPr lang="ru-RU" dirty="0" err="1"/>
              <a:t>користуватись</a:t>
            </a:r>
            <a:r>
              <a:rPr lang="ru-RU" dirty="0"/>
              <a:t> системою на </a:t>
            </a:r>
            <a:r>
              <a:rPr lang="ru-RU" dirty="0" err="1"/>
              <a:t>різних</a:t>
            </a:r>
            <a:r>
              <a:rPr lang="ru-RU" dirty="0"/>
              <a:t> пристроях.</a:t>
            </a:r>
            <a:endParaRPr lang="ru-UA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C29052BB-2BAB-3B8B-2415-47940264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z="3200" smtClean="0"/>
              <a:pPr/>
              <a:t>2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24648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149750-0FD2-36A2-5490-3C59A0212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E9B969E-CD96-4162-BA90-449BBDA9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316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B6401A4-FEE5-4976-857C-1FD0CDB2E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162" y="0"/>
            <a:ext cx="81687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текст, Веб-сайт, программное обеспечение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005FA1F-BA57-2F85-337B-385799CC56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" r="24740" b="-2"/>
          <a:stretch>
            <a:fillRect/>
          </a:stretch>
        </p:blipFill>
        <p:spPr bwMode="auto">
          <a:xfrm>
            <a:off x="4667497" y="948302"/>
            <a:ext cx="6880072" cy="4800533"/>
          </a:xfrm>
          <a:prstGeom prst="rect">
            <a:avLst/>
          </a:prstGeom>
          <a:noFill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47AF1DF-6993-45FB-92A5-C36B1A680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5029" cy="6858000"/>
          </a:xfrm>
          <a:prstGeom prst="rect">
            <a:avLst/>
          </a:prstGeom>
          <a:blipFill dpi="0" rotWithShape="1">
            <a:blip r:embed="rId4">
              <a:alphaModFix amt="6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86CF61-2C94-F96C-4974-EC88D0A02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92" y="217951"/>
            <a:ext cx="3379728" cy="1880661"/>
          </a:xfrm>
        </p:spPr>
        <p:txBody>
          <a:bodyPr>
            <a:normAutofit/>
          </a:bodyPr>
          <a:lstStyle/>
          <a:p>
            <a:pPr algn="ctr"/>
            <a:r>
              <a:rPr lang="uk-UA" sz="3200" dirty="0">
                <a:solidFill>
                  <a:srgbClr val="FFFFFF"/>
                </a:solidFill>
              </a:rPr>
              <a:t>АНАЛІЗ АНАЛОГІВ </a:t>
            </a:r>
            <a:r>
              <a:rPr lang="en-US" sz="3200" dirty="0">
                <a:solidFill>
                  <a:srgbClr val="FFFFFF"/>
                </a:solidFill>
              </a:rPr>
              <a:t>eBay</a:t>
            </a:r>
            <a:endParaRPr lang="ru-UA" sz="3200" dirty="0">
              <a:solidFill>
                <a:srgbClr val="FFFFFF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27F8EB-F65F-F76F-0478-BB4B9623C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17" y="2211197"/>
            <a:ext cx="3379728" cy="38696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dirty="0" err="1">
                <a:solidFill>
                  <a:schemeClr val="bg1"/>
                </a:solidFill>
              </a:rPr>
              <a:t>Переваги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>
              <a:buFontTx/>
              <a:buChar char="-"/>
            </a:pPr>
            <a:r>
              <a:rPr lang="uk-UA" sz="1600" dirty="0">
                <a:solidFill>
                  <a:schemeClr val="bg1"/>
                </a:solidFill>
              </a:rPr>
              <a:t>г</a:t>
            </a:r>
            <a:r>
              <a:rPr lang="ru-RU" sz="1600" dirty="0" err="1">
                <a:solidFill>
                  <a:schemeClr val="bg1"/>
                </a:solidFill>
              </a:rPr>
              <a:t>нучкість</a:t>
            </a:r>
            <a:r>
              <a:rPr lang="ru-RU" sz="1600" dirty="0">
                <a:solidFill>
                  <a:schemeClr val="bg1"/>
                </a:solidFill>
              </a:rPr>
              <a:t> у </a:t>
            </a:r>
            <a:r>
              <a:rPr lang="ru-RU" sz="1600" dirty="0" err="1">
                <a:solidFill>
                  <a:schemeClr val="bg1"/>
                </a:solidFill>
              </a:rPr>
              <a:t>способі</a:t>
            </a:r>
            <a:r>
              <a:rPr lang="ru-RU" sz="1600" dirty="0">
                <a:solidFill>
                  <a:schemeClr val="bg1"/>
                </a:solidFill>
              </a:rPr>
              <a:t> продажу</a:t>
            </a:r>
            <a:r>
              <a:rPr lang="en-US" sz="1600" dirty="0">
                <a:solidFill>
                  <a:schemeClr val="bg1"/>
                </a:solidFill>
              </a:rPr>
              <a:t>;</a:t>
            </a:r>
          </a:p>
          <a:p>
            <a:pPr>
              <a:buFontTx/>
              <a:buChar char="-"/>
            </a:pPr>
            <a:r>
              <a:rPr lang="ru-RU" sz="1600" dirty="0" err="1">
                <a:solidFill>
                  <a:schemeClr val="bg1"/>
                </a:solidFill>
              </a:rPr>
              <a:t>надійна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інфраструктура</a:t>
            </a:r>
            <a:r>
              <a:rPr lang="en-US" sz="1600" dirty="0">
                <a:solidFill>
                  <a:schemeClr val="bg1"/>
                </a:solidFill>
              </a:rPr>
              <a:t>;</a:t>
            </a:r>
          </a:p>
          <a:p>
            <a:pPr>
              <a:buFontTx/>
              <a:buChar char="-"/>
            </a:pPr>
            <a:r>
              <a:rPr lang="ru-RU" sz="1600" dirty="0" err="1">
                <a:solidFill>
                  <a:schemeClr val="bg1"/>
                </a:solidFill>
              </a:rPr>
              <a:t>відкритий</a:t>
            </a:r>
            <a:r>
              <a:rPr lang="ru-RU" sz="1600" dirty="0">
                <a:solidFill>
                  <a:schemeClr val="bg1"/>
                </a:solidFill>
              </a:rPr>
              <a:t> доступ до </a:t>
            </a:r>
            <a:r>
              <a:rPr lang="en-US" sz="1600" dirty="0">
                <a:solidFill>
                  <a:schemeClr val="bg1"/>
                </a:solidFill>
              </a:rPr>
              <a:t>API;</a:t>
            </a:r>
          </a:p>
          <a:p>
            <a:pPr>
              <a:buFontTx/>
              <a:buChar char="-"/>
            </a:pPr>
            <a:r>
              <a:rPr lang="ru-RU" sz="1600" dirty="0">
                <a:solidFill>
                  <a:schemeClr val="bg1"/>
                </a:solidFill>
              </a:rPr>
              <a:t>глобальна </a:t>
            </a:r>
            <a:r>
              <a:rPr lang="ru-RU" sz="1600" dirty="0" err="1">
                <a:solidFill>
                  <a:schemeClr val="bg1"/>
                </a:solidFill>
              </a:rPr>
              <a:t>доступність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uk-UA" sz="2000" dirty="0">
                <a:solidFill>
                  <a:schemeClr val="bg1"/>
                </a:solidFill>
              </a:rPr>
              <a:t>Недоліки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>
              <a:buFontTx/>
              <a:buChar char="-"/>
            </a:pPr>
            <a:r>
              <a:rPr lang="ru-RU" sz="1600" dirty="0" err="1">
                <a:solidFill>
                  <a:schemeClr val="bg1"/>
                </a:solidFill>
              </a:rPr>
              <a:t>недостатня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інтерактивність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інтерфейсу</a:t>
            </a:r>
            <a:r>
              <a:rPr lang="en-US" sz="1600" dirty="0">
                <a:solidFill>
                  <a:schemeClr val="bg1"/>
                </a:solidFill>
              </a:rPr>
              <a:t>;</a:t>
            </a:r>
          </a:p>
          <a:p>
            <a:pPr>
              <a:buFontTx/>
              <a:buChar char="-"/>
            </a:pPr>
            <a:r>
              <a:rPr lang="ru-RU" sz="1600" dirty="0" err="1">
                <a:solidFill>
                  <a:schemeClr val="bg1"/>
                </a:solidFill>
              </a:rPr>
              <a:t>с</a:t>
            </a:r>
            <a:r>
              <a:rPr lang="ru-RU" sz="1600" i="0" dirty="0" err="1">
                <a:solidFill>
                  <a:schemeClr val="bg1"/>
                </a:solidFill>
                <a:effectLst/>
              </a:rPr>
              <a:t>кладнощі</a:t>
            </a:r>
            <a:r>
              <a:rPr lang="ru-RU" sz="1600" i="0" dirty="0">
                <a:solidFill>
                  <a:schemeClr val="bg1"/>
                </a:solidFill>
                <a:effectLst/>
              </a:rPr>
              <a:t> з доставкою</a:t>
            </a:r>
            <a:r>
              <a:rPr lang="en-US" sz="1600" i="0" dirty="0">
                <a:solidFill>
                  <a:schemeClr val="bg1"/>
                </a:solidFill>
                <a:effectLst/>
              </a:rPr>
              <a:t>;</a:t>
            </a:r>
          </a:p>
          <a:p>
            <a:pPr>
              <a:buFontTx/>
              <a:buChar char="-"/>
            </a:pPr>
            <a:r>
              <a:rPr lang="uk-UA" sz="1600" dirty="0">
                <a:solidFill>
                  <a:schemeClr val="bg1"/>
                </a:solidFill>
              </a:rPr>
              <a:t>о</a:t>
            </a:r>
            <a:r>
              <a:rPr lang="ru-RU" sz="1600" dirty="0" err="1">
                <a:solidFill>
                  <a:schemeClr val="bg1"/>
                </a:solidFill>
              </a:rPr>
              <a:t>бмеження</a:t>
            </a:r>
            <a:r>
              <a:rPr lang="ru-RU" sz="1600" dirty="0">
                <a:solidFill>
                  <a:schemeClr val="bg1"/>
                </a:solidFill>
              </a:rPr>
              <a:t> для </a:t>
            </a:r>
            <a:r>
              <a:rPr lang="ru-RU" sz="1600" dirty="0" err="1">
                <a:solidFill>
                  <a:schemeClr val="bg1"/>
                </a:solidFill>
              </a:rPr>
              <a:t>нових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продавців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lang="ru-RU" sz="1600" dirty="0">
              <a:solidFill>
                <a:schemeClr val="bg1"/>
              </a:solidFill>
            </a:endParaRPr>
          </a:p>
          <a:p>
            <a:endParaRPr lang="ru-UA" sz="1600" dirty="0">
              <a:solidFill>
                <a:srgbClr val="FFFFFF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4EE66F-7F52-9DE0-3FC4-AEAD9DCD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4574" y="6307672"/>
            <a:ext cx="640080" cy="27432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BD8A8A1B-4E1E-43EF-8A39-7D4A3879B941}" type="slidenum"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834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A8F8FC-4EF2-E222-EB8F-526322654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A6248F06-68E7-D320-F285-E942EDC1C0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9708" b="9935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F9E81-34A2-CD17-249D-14974109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5" y="492557"/>
            <a:ext cx="9467850" cy="1371600"/>
          </a:xfrm>
        </p:spPr>
        <p:txBody>
          <a:bodyPr>
            <a:normAutofit/>
          </a:bodyPr>
          <a:lstStyle/>
          <a:p>
            <a:r>
              <a:rPr lang="uk-UA" dirty="0"/>
              <a:t>АНАЛІЗ АНАЛОГІВ </a:t>
            </a:r>
            <a:r>
              <a:rPr lang="en-US" dirty="0" err="1"/>
              <a:t>Catawiki</a:t>
            </a:r>
            <a:endParaRPr lang="ru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3ADCBD-482F-E9BA-5ADD-FA790454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Объект 5" descr="Изображение выглядит как текст, Человеческое лицо, снимок экрана, веб-страниц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35E33DB-E885-2495-C4F6-1E7BCCB1A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66" y="2118969"/>
            <a:ext cx="6095134" cy="3862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656FFD31-9BFD-C5B4-D72F-99305B5883FA}"/>
              </a:ext>
            </a:extLst>
          </p:cNvPr>
          <p:cNvSpPr txBox="1">
            <a:spLocks/>
          </p:cNvSpPr>
          <p:nvPr/>
        </p:nvSpPr>
        <p:spPr>
          <a:xfrm>
            <a:off x="7659747" y="2088181"/>
            <a:ext cx="3379728" cy="38696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ru-RU" sz="2000" dirty="0" err="1">
                <a:solidFill>
                  <a:srgbClr val="FFFFFF"/>
                </a:solidFill>
              </a:rPr>
              <a:t>Переваги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>
              <a:buFontTx/>
              <a:buChar char="-"/>
            </a:pPr>
            <a:r>
              <a:rPr lang="ru-RU" sz="1600" dirty="0" err="1"/>
              <a:t>спеціалізація</a:t>
            </a:r>
            <a:r>
              <a:rPr lang="ru-RU" sz="1600" dirty="0"/>
              <a:t> на </a:t>
            </a:r>
            <a:r>
              <a:rPr lang="ru-RU" sz="1600" dirty="0" err="1"/>
              <a:t>унікальних</a:t>
            </a:r>
            <a:r>
              <a:rPr lang="ru-RU" sz="1600" dirty="0"/>
              <a:t> і культурно </a:t>
            </a:r>
            <a:r>
              <a:rPr lang="ru-RU" sz="1600" dirty="0" err="1"/>
              <a:t>цінних</a:t>
            </a:r>
            <a:r>
              <a:rPr lang="ru-RU" sz="1600" dirty="0"/>
              <a:t> лотах</a:t>
            </a:r>
            <a:r>
              <a:rPr lang="en-US" sz="1600" dirty="0"/>
              <a:t>;</a:t>
            </a:r>
          </a:p>
          <a:p>
            <a:pPr>
              <a:buFontTx/>
              <a:buChar char="-"/>
            </a:pPr>
            <a:r>
              <a:rPr lang="ru-RU" sz="1600" dirty="0" err="1"/>
              <a:t>експертна</a:t>
            </a:r>
            <a:r>
              <a:rPr lang="ru-RU" sz="1600" dirty="0"/>
              <a:t> </a:t>
            </a:r>
            <a:r>
              <a:rPr lang="ru-RU" sz="1600" dirty="0" err="1"/>
              <a:t>перевірка</a:t>
            </a:r>
            <a:r>
              <a:rPr lang="ru-RU" sz="1600" dirty="0"/>
              <a:t> </a:t>
            </a:r>
            <a:r>
              <a:rPr lang="ru-RU" sz="1600" dirty="0" err="1"/>
              <a:t>лотів</a:t>
            </a:r>
            <a:r>
              <a:rPr lang="en-US" sz="1600" dirty="0"/>
              <a:t>;</a:t>
            </a:r>
          </a:p>
          <a:p>
            <a:pPr>
              <a:buFontTx/>
              <a:buChar char="-"/>
            </a:pPr>
            <a:r>
              <a:rPr lang="ru-RU" sz="1600" dirty="0" err="1"/>
              <a:t>зрозумілий</a:t>
            </a:r>
            <a:r>
              <a:rPr lang="ru-RU" sz="1600" dirty="0"/>
              <a:t> і </a:t>
            </a:r>
            <a:r>
              <a:rPr lang="ru-RU" sz="1600" dirty="0" err="1"/>
              <a:t>приємний</a:t>
            </a:r>
            <a:r>
              <a:rPr lang="ru-RU" sz="1600" dirty="0"/>
              <a:t> </a:t>
            </a:r>
            <a:r>
              <a:rPr lang="ru-RU" sz="1600" dirty="0" err="1"/>
              <a:t>інтерфейс</a:t>
            </a:r>
            <a:r>
              <a:rPr lang="en-US" sz="1600" dirty="0"/>
              <a:t>.</a:t>
            </a:r>
          </a:p>
          <a:p>
            <a:pPr marL="0" indent="0">
              <a:buFont typeface="Garamond" pitchFamily="18" charset="0"/>
              <a:buNone/>
            </a:pPr>
            <a:endParaRPr lang="en-US" sz="1600" dirty="0"/>
          </a:p>
          <a:p>
            <a:pPr marL="0" indent="0">
              <a:buFont typeface="Garamond" pitchFamily="18" charset="0"/>
              <a:buNone/>
            </a:pPr>
            <a:r>
              <a:rPr lang="uk-UA" sz="2000" dirty="0"/>
              <a:t>Недоліки</a:t>
            </a:r>
            <a:r>
              <a:rPr lang="en-US" sz="2000" dirty="0"/>
              <a:t>:</a:t>
            </a:r>
          </a:p>
          <a:p>
            <a:pPr>
              <a:buFontTx/>
              <a:buChar char="-"/>
            </a:pPr>
            <a:r>
              <a:rPr lang="ru-RU" sz="1600" dirty="0" err="1"/>
              <a:t>відсутність</a:t>
            </a:r>
            <a:r>
              <a:rPr lang="ru-RU" sz="1600" dirty="0"/>
              <a:t> </a:t>
            </a:r>
            <a:r>
              <a:rPr lang="ru-RU" sz="1600" dirty="0" err="1"/>
              <a:t>історії</a:t>
            </a:r>
            <a:r>
              <a:rPr lang="ru-RU" sz="1600" dirty="0"/>
              <a:t> перегляду </a:t>
            </a:r>
            <a:r>
              <a:rPr lang="ru-RU" sz="1600" dirty="0" err="1"/>
              <a:t>лотів</a:t>
            </a:r>
            <a:r>
              <a:rPr lang="en-US" sz="1600" dirty="0"/>
              <a:t>;</a:t>
            </a:r>
          </a:p>
          <a:p>
            <a:pPr>
              <a:buFontTx/>
              <a:buChar char="-"/>
            </a:pPr>
            <a:r>
              <a:rPr lang="ru-RU" sz="1600" dirty="0" err="1"/>
              <a:t>обмежені</a:t>
            </a:r>
            <a:r>
              <a:rPr lang="ru-RU" sz="1600" dirty="0"/>
              <a:t> </a:t>
            </a:r>
            <a:r>
              <a:rPr lang="ru-RU" sz="1600" dirty="0" err="1"/>
              <a:t>можливості</a:t>
            </a:r>
            <a:r>
              <a:rPr lang="ru-RU" sz="1600" dirty="0"/>
              <a:t> </a:t>
            </a:r>
            <a:r>
              <a:rPr lang="ru-RU" sz="1600" dirty="0" err="1"/>
              <a:t>оформлення</a:t>
            </a:r>
            <a:r>
              <a:rPr lang="ru-RU" sz="1600" dirty="0"/>
              <a:t> </a:t>
            </a:r>
            <a:r>
              <a:rPr lang="ru-RU" sz="1600" dirty="0" err="1"/>
              <a:t>лотів</a:t>
            </a:r>
            <a:r>
              <a:rPr lang="ru-RU" sz="1600" dirty="0"/>
              <a:t> для </a:t>
            </a:r>
            <a:r>
              <a:rPr lang="ru-RU" sz="1600" dirty="0" err="1"/>
              <a:t>продавців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456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588344-2779-07F6-B84E-95357C9E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D37D96B-703C-6C54-D8D3-66EC5337A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83B306B2-5365-3001-C50C-2A8FF4E0E8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prstClr val="black"/>
              <a:srgbClr val="5AA2A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9708" b="9935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86A7E9-731F-2D3E-EB44-88420C004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uk-UA" dirty="0"/>
              <a:t>АНАЛІЗ АНАЛОГІВ </a:t>
            </a:r>
            <a:r>
              <a:rPr lang="en-US" dirty="0"/>
              <a:t>Heritage Auctions</a:t>
            </a:r>
            <a:endParaRPr lang="ru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BF2C9E-C8A0-1643-4B5C-76BE554D6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ADA230D-DF90-26DD-5183-331A12B2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Рисунок 5" descr="Изображение выглядит как текст, снимок экрана, веб-страница, Веб-сай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A7573C2-F9EA-8D6D-5D18-AFEB5AEDAE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042" y="1922972"/>
            <a:ext cx="6978878" cy="39319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3203585A-0FFF-42CF-CB07-1BA2E08A1C55}"/>
              </a:ext>
            </a:extLst>
          </p:cNvPr>
          <p:cNvSpPr txBox="1">
            <a:spLocks/>
          </p:cNvSpPr>
          <p:nvPr/>
        </p:nvSpPr>
        <p:spPr>
          <a:xfrm>
            <a:off x="1158262" y="2014194"/>
            <a:ext cx="3379728" cy="38696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ru-RU" sz="2000" dirty="0" err="1">
                <a:solidFill>
                  <a:srgbClr val="FFFFFF"/>
                </a:solidFill>
              </a:rPr>
              <a:t>Переваги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>
              <a:buFontTx/>
              <a:buChar char="-"/>
            </a:pPr>
            <a:r>
              <a:rPr lang="uk-UA" sz="1600" dirty="0"/>
              <a:t>б</a:t>
            </a:r>
            <a:r>
              <a:rPr lang="ru-RU" sz="1600" dirty="0" err="1"/>
              <a:t>ездоганна</a:t>
            </a:r>
            <a:r>
              <a:rPr lang="ru-RU" sz="1600" dirty="0"/>
              <a:t> </a:t>
            </a:r>
            <a:r>
              <a:rPr lang="ru-RU" sz="1600" dirty="0" err="1"/>
              <a:t>репутація</a:t>
            </a:r>
            <a:r>
              <a:rPr lang="en-US" sz="1600" dirty="0"/>
              <a:t>;</a:t>
            </a:r>
          </a:p>
          <a:p>
            <a:pPr>
              <a:buFontTx/>
              <a:buChar char="-"/>
            </a:pPr>
            <a:r>
              <a:rPr lang="ru-RU" sz="1600" dirty="0"/>
              <a:t>база </a:t>
            </a:r>
            <a:r>
              <a:rPr lang="ru-RU" sz="1600" dirty="0" err="1"/>
              <a:t>даних</a:t>
            </a:r>
            <a:r>
              <a:rPr lang="ru-RU" sz="1600" dirty="0"/>
              <a:t> з </a:t>
            </a:r>
            <a:r>
              <a:rPr lang="ru-RU" sz="1600" dirty="0" err="1"/>
              <a:t>історією</a:t>
            </a:r>
            <a:r>
              <a:rPr lang="ru-RU" sz="1600" dirty="0"/>
              <a:t> </a:t>
            </a:r>
            <a:r>
              <a:rPr lang="ru-RU" sz="1600" dirty="0" err="1"/>
              <a:t>продажів</a:t>
            </a:r>
            <a:r>
              <a:rPr lang="en-US" sz="1600" dirty="0"/>
              <a:t>;</a:t>
            </a:r>
          </a:p>
          <a:p>
            <a:pPr>
              <a:buFontTx/>
              <a:buChar char="-"/>
            </a:pPr>
            <a:r>
              <a:rPr lang="ru-RU" sz="1600" dirty="0" err="1"/>
              <a:t>інтегрований</a:t>
            </a:r>
            <a:r>
              <a:rPr lang="ru-RU" sz="1600" dirty="0"/>
              <a:t> конвертер валют</a:t>
            </a:r>
            <a:r>
              <a:rPr lang="en-US" sz="1600" dirty="0"/>
              <a:t>;</a:t>
            </a:r>
          </a:p>
          <a:p>
            <a:pPr>
              <a:buFontTx/>
              <a:buChar char="-"/>
            </a:pPr>
            <a:r>
              <a:rPr lang="ru-RU" sz="1600" dirty="0"/>
              <a:t>глобальна </a:t>
            </a:r>
            <a:r>
              <a:rPr lang="ru-RU" sz="1600" dirty="0" err="1"/>
              <a:t>адаптація</a:t>
            </a:r>
            <a:r>
              <a:rPr lang="en-US" sz="1600" dirty="0"/>
              <a:t>.</a:t>
            </a:r>
          </a:p>
          <a:p>
            <a:pPr marL="0" indent="0">
              <a:buFont typeface="Garamond" pitchFamily="18" charset="0"/>
              <a:buNone/>
            </a:pPr>
            <a:endParaRPr lang="en-US" sz="1600" dirty="0"/>
          </a:p>
          <a:p>
            <a:pPr marL="0" indent="0">
              <a:buFont typeface="Garamond" pitchFamily="18" charset="0"/>
              <a:buNone/>
            </a:pPr>
            <a:r>
              <a:rPr lang="uk-UA" sz="2000" dirty="0"/>
              <a:t>Недоліки</a:t>
            </a:r>
            <a:r>
              <a:rPr lang="en-US" sz="2000" dirty="0"/>
              <a:t>:</a:t>
            </a:r>
          </a:p>
          <a:p>
            <a:pPr>
              <a:buFontTx/>
              <a:buChar char="-"/>
            </a:pPr>
            <a:r>
              <a:rPr lang="ru-RU" sz="1600" dirty="0" err="1"/>
              <a:t>високі</a:t>
            </a:r>
            <a:r>
              <a:rPr lang="ru-RU" sz="1600" dirty="0"/>
              <a:t> </a:t>
            </a:r>
            <a:r>
              <a:rPr lang="ru-RU" sz="1600" dirty="0" err="1"/>
              <a:t>комісійні</a:t>
            </a:r>
            <a:r>
              <a:rPr lang="ru-RU" sz="1600" dirty="0"/>
              <a:t> </a:t>
            </a:r>
            <a:r>
              <a:rPr lang="ru-RU" sz="1600" dirty="0" err="1"/>
              <a:t>збори</a:t>
            </a:r>
            <a:r>
              <a:rPr lang="en-US" sz="1600" dirty="0"/>
              <a:t>;</a:t>
            </a:r>
          </a:p>
          <a:p>
            <a:pPr>
              <a:buFontTx/>
              <a:buChar char="-"/>
            </a:pPr>
            <a:r>
              <a:rPr lang="ru-RU" sz="1600" dirty="0" err="1"/>
              <a:t>обмежена</a:t>
            </a:r>
            <a:r>
              <a:rPr lang="ru-RU" sz="1600" dirty="0"/>
              <a:t> </a:t>
            </a:r>
            <a:r>
              <a:rPr lang="ru-RU" sz="1600" dirty="0" err="1"/>
              <a:t>гнучкість</a:t>
            </a:r>
            <a:r>
              <a:rPr lang="ru-RU" sz="1600" dirty="0"/>
              <a:t> для </a:t>
            </a:r>
            <a:r>
              <a:rPr lang="ru-RU" sz="1600" dirty="0" err="1"/>
              <a:t>продавців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2087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D6061-642E-C646-7737-145A2C77A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D1F799C-A0F5-7B00-A7F3-EAC6D1504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BC09DC4F-C5B9-E5B6-4B40-D6209EAB6A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708" b="9935"/>
          <a:stretch>
            <a:fillRect/>
          </a:stretch>
        </p:blipFill>
        <p:spPr>
          <a:xfrm>
            <a:off x="21" y="11"/>
            <a:ext cx="12191979" cy="68579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CEF0B-1242-29C6-FF37-C109AC5B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uk-UA" dirty="0"/>
              <a:t>ПОСТАНОВКА ЗАДАЧІ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E9FA78-DABE-C361-F90E-761ABEC4F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/>
              <a:t>	</a:t>
            </a:r>
            <a:br>
              <a:rPr lang="ru-RU" dirty="0"/>
            </a:br>
            <a:r>
              <a:rPr lang="ru-RU" dirty="0"/>
              <a:t>Платформа </a:t>
            </a:r>
            <a:r>
              <a:rPr lang="ru-RU" dirty="0" err="1"/>
              <a:t>виступатиме</a:t>
            </a:r>
            <a:r>
              <a:rPr lang="ru-RU" dirty="0"/>
              <a:t> </a:t>
            </a:r>
            <a:r>
              <a:rPr lang="ru-RU" dirty="0" err="1"/>
              <a:t>посередником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</a:t>
            </a:r>
            <a:r>
              <a:rPr lang="ru-RU" dirty="0" err="1"/>
              <a:t>продавцями</a:t>
            </a:r>
            <a:r>
              <a:rPr lang="ru-RU" dirty="0"/>
              <a:t> та </a:t>
            </a:r>
            <a:r>
              <a:rPr lang="ru-RU" dirty="0" err="1"/>
              <a:t>покупцями</a:t>
            </a:r>
            <a:r>
              <a:rPr lang="ru-RU" dirty="0"/>
              <a:t>, </a:t>
            </a:r>
            <a:r>
              <a:rPr lang="ru-RU" dirty="0" err="1"/>
              <a:t>забезпечуючи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проведення</a:t>
            </a:r>
            <a:r>
              <a:rPr lang="ru-RU" dirty="0"/>
              <a:t> </a:t>
            </a:r>
            <a:r>
              <a:rPr lang="ru-RU" dirty="0" err="1"/>
              <a:t>торгів</a:t>
            </a:r>
            <a:r>
              <a:rPr lang="ru-RU" dirty="0"/>
              <a:t> у </a:t>
            </a:r>
            <a:r>
              <a:rPr lang="ru-RU" b="1" dirty="0"/>
              <a:t>реальному </a:t>
            </a:r>
            <a:r>
              <a:rPr lang="ru-RU" b="1" dirty="0" err="1"/>
              <a:t>часі</a:t>
            </a:r>
            <a:r>
              <a:rPr lang="ru-RU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/>
              <a:t>реєстрацію</a:t>
            </a:r>
            <a:r>
              <a:rPr lang="ru-RU" b="1" dirty="0"/>
              <a:t> та </a:t>
            </a:r>
            <a:r>
              <a:rPr lang="ru-RU" b="1" dirty="0" err="1"/>
              <a:t>авторизацію</a:t>
            </a:r>
            <a:r>
              <a:rPr lang="ru-RU" dirty="0"/>
              <a:t> </a:t>
            </a:r>
            <a:r>
              <a:rPr lang="ru-RU" dirty="0" err="1"/>
              <a:t>користувачів</a:t>
            </a:r>
            <a:r>
              <a:rPr lang="ru-RU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створення</a:t>
            </a:r>
            <a:r>
              <a:rPr lang="ru-RU" dirty="0"/>
              <a:t>, перегляд та </a:t>
            </a:r>
            <a:r>
              <a:rPr lang="ru-RU" dirty="0" err="1"/>
              <a:t>управління</a:t>
            </a:r>
            <a:r>
              <a:rPr lang="ru-RU" dirty="0"/>
              <a:t> </a:t>
            </a:r>
            <a:r>
              <a:rPr lang="ru-RU" b="1" dirty="0" err="1"/>
              <a:t>аукціонами</a:t>
            </a:r>
            <a:r>
              <a:rPr lang="ru-RU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/>
              <a:t>захист</a:t>
            </a:r>
            <a:r>
              <a:rPr lang="ru-RU" b="1" dirty="0"/>
              <a:t> </a:t>
            </a:r>
            <a:r>
              <a:rPr lang="ru-RU" b="1" dirty="0" err="1"/>
              <a:t>персональних</a:t>
            </a:r>
            <a:r>
              <a:rPr lang="ru-RU" b="1" dirty="0"/>
              <a:t> </a:t>
            </a:r>
            <a:r>
              <a:rPr lang="ru-RU" b="1" dirty="0" err="1"/>
              <a:t>даних</a:t>
            </a:r>
            <a:r>
              <a:rPr lang="ru-RU" dirty="0"/>
              <a:t> та </a:t>
            </a:r>
            <a:r>
              <a:rPr lang="ru-RU" dirty="0" err="1"/>
              <a:t>інтеграцію</a:t>
            </a:r>
            <a:r>
              <a:rPr lang="ru-RU" dirty="0"/>
              <a:t> </a:t>
            </a:r>
            <a:r>
              <a:rPr lang="ru-RU" dirty="0" err="1"/>
              <a:t>платіжних</a:t>
            </a:r>
            <a:r>
              <a:rPr lang="ru-RU" dirty="0"/>
              <a:t> систем;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інтуїтивно</a:t>
            </a:r>
            <a:r>
              <a:rPr lang="ru-RU" dirty="0"/>
              <a:t> </a:t>
            </a:r>
            <a:r>
              <a:rPr lang="ru-RU" dirty="0" err="1"/>
              <a:t>зрозумілий</a:t>
            </a:r>
            <a:r>
              <a:rPr lang="ru-RU" dirty="0"/>
              <a:t> та </a:t>
            </a:r>
            <a:r>
              <a:rPr lang="ru-RU" b="1" dirty="0" err="1"/>
              <a:t>адаптивний</a:t>
            </a:r>
            <a:r>
              <a:rPr lang="ru-RU" b="1" dirty="0"/>
              <a:t> </a:t>
            </a:r>
            <a:r>
              <a:rPr lang="ru-RU" b="1" dirty="0" err="1"/>
              <a:t>інтерфейс</a:t>
            </a:r>
            <a:r>
              <a:rPr lang="ru-RU" dirty="0"/>
              <a:t> </a:t>
            </a:r>
          </a:p>
          <a:p>
            <a:pPr marL="0" indent="0">
              <a:buNone/>
            </a:pPr>
            <a:endParaRPr lang="ru-RU" dirty="0"/>
          </a:p>
          <a:p>
            <a:endParaRPr lang="ru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E1B61C-CA86-79BD-5A6D-7EB39014E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D86445-2833-4246-DD27-8B56A7D8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6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AAF08F-D238-58D9-24C9-3CF5ADFD3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75D2D75-DCFC-C2E1-8E31-C23A2AF18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7405A0B0-C650-F912-C0ED-E4F6C93B7F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colorTemperature colorTemp="53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9708" b="9935"/>
          <a:stretch>
            <a:fillRect/>
          </a:stretch>
        </p:blipFill>
        <p:spPr>
          <a:xfrm>
            <a:off x="21" y="11"/>
            <a:ext cx="12191979" cy="68579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669E9D-1B39-566F-2E92-1D42FB6F5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>АРХІТЕКТУРА ТА ПРОЕКТУВАННЯ СИСТЕМИ  </a:t>
            </a:r>
            <a:endParaRPr lang="ru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6274B3-735D-DB54-F74A-B031DAB7D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3AC36B-EA84-3E82-A863-1179E1EAE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Рисунок 7" descr="Изображение выглядит как текст, диаграмма, Шрифт, зарисовка&#10;&#10;Автоматически созданное описание">
            <a:extLst>
              <a:ext uri="{FF2B5EF4-FFF2-40B4-BE49-F238E27FC236}">
                <a16:creationId xmlns:a16="http://schemas.microsoft.com/office/drawing/2014/main" id="{6D2C7ABB-DC87-BA2E-A5A8-B433D1F5D9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593" y="1938681"/>
            <a:ext cx="6313170" cy="427672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010580-C200-DBDA-14FF-B2B9A761A1E7}"/>
              </a:ext>
            </a:extLst>
          </p:cNvPr>
          <p:cNvSpPr txBox="1"/>
          <p:nvPr/>
        </p:nvSpPr>
        <p:spPr>
          <a:xfrm>
            <a:off x="4159658" y="6176058"/>
            <a:ext cx="314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Use-Case</a:t>
            </a:r>
            <a:r>
              <a:rPr lang="uk-UA" sz="2400" dirty="0">
                <a:solidFill>
                  <a:schemeClr val="bg1"/>
                </a:solidFill>
              </a:rPr>
              <a:t> діаграма</a:t>
            </a:r>
            <a:endParaRPr lang="ru-U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28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463843-B853-CB7E-7D4D-FE47A8BBB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979EEBE-4C0C-6907-489F-9A829851F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BA438C05-F970-0BC8-14B9-63CC60234F2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708" b="9935"/>
          <a:stretch>
            <a:fillRect/>
          </a:stretch>
        </p:blipFill>
        <p:spPr>
          <a:xfrm>
            <a:off x="21" y="11"/>
            <a:ext cx="12191979" cy="68579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211888-2B21-A0F5-13F2-7332283E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>АРХІТЕКТУРА ТА ПРОЕКТУВАННЯ СИСТЕМИ </a:t>
            </a:r>
            <a:endParaRPr lang="ru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4F95F5-1F5F-B0AF-4E98-FCFFB464F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706887-75F7-D1B9-B871-978E1A62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E28FE9-51AB-67F3-6804-A102AD66B2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134" y="2159384"/>
            <a:ext cx="7447731" cy="38872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AD271-FE6A-ECA9-5F21-4F63C5500F81}"/>
              </a:ext>
            </a:extLst>
          </p:cNvPr>
          <p:cNvSpPr txBox="1"/>
          <p:nvPr/>
        </p:nvSpPr>
        <p:spPr>
          <a:xfrm>
            <a:off x="3761694" y="6046631"/>
            <a:ext cx="4030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sz="2400" dirty="0">
                <a:solidFill>
                  <a:schemeClr val="bg1"/>
                </a:solidFill>
              </a:rPr>
              <a:t>ДІАГРАМА КОМПОНЕНТІВ</a:t>
            </a:r>
            <a:endParaRPr lang="ru-U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071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D2E89B-7296-42A1-EC77-69A78E2D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60CE3B4-0D47-2AF6-A122-A4C8545D9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Цветной жидкостной контур">
            <a:extLst>
              <a:ext uri="{FF2B5EF4-FFF2-40B4-BE49-F238E27FC236}">
                <a16:creationId xmlns:a16="http://schemas.microsoft.com/office/drawing/2014/main" id="{BC5CFDA2-D8BE-7608-56DD-C174456AA8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  <a14:imgEffect>
                      <a14:colorTemperature colorTemp="53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708" b="9935"/>
          <a:stretch>
            <a:fillRect/>
          </a:stretch>
        </p:blipFill>
        <p:spPr>
          <a:xfrm>
            <a:off x="21" y="11"/>
            <a:ext cx="12191979" cy="6857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659CB4-D261-3D1D-4CCF-DEC471115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uk-UA"/>
              <a:t>АРХІТЕКТУРА ТА ПРОЕКТУВАННЯ СИСТЕМИ </a:t>
            </a:r>
            <a:endParaRPr lang="ru-U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119279-9D7B-B0EB-5FCB-5F03CDE2A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50418B-0D89-EC81-9A24-3A50F40B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Рисунок 8" descr="Изображение выглядит как текст, диаграмма, Технический чертеж, Пла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8328AEC-CBB6-47DE-0965-2EB705493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56" y="2014194"/>
            <a:ext cx="5132421" cy="3915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C2B5BA-C4D0-A09A-338E-29DC3426F34F}"/>
              </a:ext>
            </a:extLst>
          </p:cNvPr>
          <p:cNvSpPr txBox="1"/>
          <p:nvPr/>
        </p:nvSpPr>
        <p:spPr>
          <a:xfrm>
            <a:off x="4229944" y="6046631"/>
            <a:ext cx="3732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sz="2400" dirty="0">
                <a:solidFill>
                  <a:schemeClr val="bg1"/>
                </a:solidFill>
              </a:rPr>
              <a:t>ДІАГРАМА АКТИВНОСТІ</a:t>
            </a:r>
            <a:endParaRPr lang="ru-U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763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авон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Савон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аво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TM03457510[[fn=Савон]]</Template>
  <TotalTime>1676</TotalTime>
  <Words>459</Words>
  <Application>Microsoft Office PowerPoint</Application>
  <PresentationFormat>Широкоэкранный</PresentationFormat>
  <Paragraphs>115</Paragraphs>
  <Slides>18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Aptos</vt:lpstr>
      <vt:lpstr>Arial</vt:lpstr>
      <vt:lpstr>Century Gothic</vt:lpstr>
      <vt:lpstr>Garamond</vt:lpstr>
      <vt:lpstr>Segoe UI Black</vt:lpstr>
      <vt:lpstr>Times New Roman</vt:lpstr>
      <vt:lpstr>Савон</vt:lpstr>
      <vt:lpstr>Веб-система «Онлайн аукціон для рідкісних ПРЕДМЕТІВ». Клієнтська частина </vt:lpstr>
      <vt:lpstr>Мета роботи</vt:lpstr>
      <vt:lpstr>АНАЛІЗ АНАЛОГІВ eBay</vt:lpstr>
      <vt:lpstr>АНАЛІЗ АНАЛОГІВ Catawiki</vt:lpstr>
      <vt:lpstr>АНАЛІЗ АНАЛОГІВ Heritage Auctions</vt:lpstr>
      <vt:lpstr>ПОСТАНОВКА ЗАДАЧІ</vt:lpstr>
      <vt:lpstr>АРХІТЕКТУРА ТА ПРОЕКТУВАННЯ СИСТЕМИ  </vt:lpstr>
      <vt:lpstr>АРХІТЕКТУРА ТА ПРОЕКТУВАННЯ СИСТЕМИ </vt:lpstr>
      <vt:lpstr>АРХІТЕКТУРА ТА ПРОЕКТУВАННЯ СИСТЕМИ </vt:lpstr>
      <vt:lpstr>ПРОЕКТУВАННЯ КЛІЄНТСЬКОЇ ЧАСТИНИ</vt:lpstr>
      <vt:lpstr>ОПИС ПРОГРАМНИХ РІШЕНЬ</vt:lpstr>
      <vt:lpstr>ПРИКЛАДИ РЕАЛІЗАЦІЇ СИСТЕМИ</vt:lpstr>
      <vt:lpstr>ПРИКЛАДИ РЕАЛІЗАЦІЇ СИСТЕМИ</vt:lpstr>
      <vt:lpstr>ПРИКЛАДИ РЕАЛІЗАЦІЇ СИСТЕМИ</vt:lpstr>
      <vt:lpstr>ТЕСТУВАННЯ ПРОГРАМНОГО ЗАБЕЗПЕЧЕННЯ</vt:lpstr>
      <vt:lpstr>ТЕСТУВАННЯ ПРОГРАМНОГО ЗАБЕЗПЕЧЕННЯ</vt:lpstr>
      <vt:lpstr>ВИСНОВКИ</vt:lpstr>
      <vt:lpstr>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Мартинов Арсеній</dc:creator>
  <cp:lastModifiedBy>Мартинов Арсеній</cp:lastModifiedBy>
  <cp:revision>46</cp:revision>
  <dcterms:created xsi:type="dcterms:W3CDTF">2025-05-31T18:55:25Z</dcterms:created>
  <dcterms:modified xsi:type="dcterms:W3CDTF">2025-06-09T17:59:00Z</dcterms:modified>
</cp:coreProperties>
</file>